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Public Sans Bold" charset="1" panose="00000000000000000000"/>
      <p:regular r:id="rId17"/>
    </p:embeddedFont>
    <p:embeddedFont>
      <p:font typeface="Playfair Display" charset="1" panose="00000500000000000000"/>
      <p:regular r:id="rId18"/>
    </p:embeddedFont>
    <p:embeddedFont>
      <p:font typeface="Public Sans"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706" y="4514765"/>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6701746" y="8616481"/>
            <a:ext cx="535737" cy="727544"/>
          </a:xfrm>
          <a:custGeom>
            <a:avLst/>
            <a:gdLst/>
            <a:ahLst/>
            <a:cxnLst/>
            <a:rect r="r" b="b" t="t" l="l"/>
            <a:pathLst>
              <a:path h="727544" w="535737">
                <a:moveTo>
                  <a:pt x="0" y="0"/>
                </a:moveTo>
                <a:lnTo>
                  <a:pt x="535736" y="0"/>
                </a:lnTo>
                <a:lnTo>
                  <a:pt x="535736" y="727544"/>
                </a:lnTo>
                <a:lnTo>
                  <a:pt x="0" y="7275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006882" y="4728792"/>
            <a:ext cx="16230600" cy="651099"/>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A VISUAL EXPLORATORY ANALYSIS</a:t>
            </a:r>
          </a:p>
        </p:txBody>
      </p:sp>
      <p:sp>
        <p:nvSpPr>
          <p:cNvPr name="TextBox 5" id="5"/>
          <p:cNvSpPr txBox="true"/>
          <p:nvPr/>
        </p:nvSpPr>
        <p:spPr>
          <a:xfrm rot="0">
            <a:off x="850974" y="995718"/>
            <a:ext cx="16408332" cy="3420781"/>
          </a:xfrm>
          <a:prstGeom prst="rect">
            <a:avLst/>
          </a:prstGeom>
        </p:spPr>
        <p:txBody>
          <a:bodyPr anchor="t" rtlCol="false" tIns="0" lIns="0" bIns="0" rIns="0">
            <a:spAutoFit/>
          </a:bodyPr>
          <a:lstStyle/>
          <a:p>
            <a:pPr algn="l">
              <a:lnSpc>
                <a:spcPts val="12976"/>
              </a:lnSpc>
            </a:pPr>
            <a:r>
              <a:rPr lang="en-US" sz="14259" spc="71">
                <a:solidFill>
                  <a:srgbClr val="2B2C30"/>
                </a:solidFill>
                <a:latin typeface="Playfair Display"/>
                <a:ea typeface="Playfair Display"/>
                <a:cs typeface="Playfair Display"/>
                <a:sym typeface="Playfair Display"/>
              </a:rPr>
              <a:t>Analyzing Amazon Sales Data</a:t>
            </a:r>
          </a:p>
        </p:txBody>
      </p:sp>
      <p:sp>
        <p:nvSpPr>
          <p:cNvPr name="TextBox 6" id="6"/>
          <p:cNvSpPr txBox="true"/>
          <p:nvPr/>
        </p:nvSpPr>
        <p:spPr>
          <a:xfrm rot="0">
            <a:off x="1016407" y="8479155"/>
            <a:ext cx="7862435" cy="864870"/>
          </a:xfrm>
          <a:prstGeom prst="rect">
            <a:avLst/>
          </a:prstGeom>
        </p:spPr>
        <p:txBody>
          <a:bodyPr anchor="t" rtlCol="false" tIns="0" lIns="0" bIns="0" rIns="0">
            <a:spAutoFit/>
          </a:bodyPr>
          <a:lstStyle/>
          <a:p>
            <a:pPr algn="l">
              <a:lnSpc>
                <a:spcPts val="3450"/>
              </a:lnSpc>
            </a:pPr>
            <a:r>
              <a:rPr lang="en-US" sz="2300">
                <a:solidFill>
                  <a:srgbClr val="2B2C30"/>
                </a:solidFill>
                <a:latin typeface="Public Sans"/>
                <a:ea typeface="Public Sans"/>
                <a:cs typeface="Public Sans"/>
                <a:sym typeface="Public Sans"/>
              </a:rPr>
              <a:t>A Presentation By - </a:t>
            </a:r>
          </a:p>
          <a:p>
            <a:pPr algn="l">
              <a:lnSpc>
                <a:spcPts val="3450"/>
              </a:lnSpc>
            </a:pPr>
            <a:r>
              <a:rPr lang="en-US" sz="2300">
                <a:solidFill>
                  <a:srgbClr val="2B2C30"/>
                </a:solidFill>
                <a:latin typeface="Public Sans"/>
                <a:ea typeface="Public Sans"/>
                <a:cs typeface="Public Sans"/>
                <a:sym typeface="Public Sans"/>
              </a:rPr>
              <a:t>Aditya Singh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028700" y="1965957"/>
            <a:ext cx="13934280" cy="7847728"/>
          </a:xfrm>
          <a:custGeom>
            <a:avLst/>
            <a:gdLst/>
            <a:ahLst/>
            <a:cxnLst/>
            <a:rect r="r" b="b" t="t" l="l"/>
            <a:pathLst>
              <a:path h="7847728" w="13934280">
                <a:moveTo>
                  <a:pt x="0" y="0"/>
                </a:moveTo>
                <a:lnTo>
                  <a:pt x="13934280" y="0"/>
                </a:lnTo>
                <a:lnTo>
                  <a:pt x="13934280" y="7847729"/>
                </a:lnTo>
                <a:lnTo>
                  <a:pt x="0" y="7847729"/>
                </a:lnTo>
                <a:lnTo>
                  <a:pt x="0" y="0"/>
                </a:lnTo>
                <a:close/>
              </a:path>
            </a:pathLst>
          </a:custGeom>
          <a:blipFill>
            <a:blip r:embed="rId2"/>
            <a:stretch>
              <a:fillRect l="0" t="0" r="0" b="0"/>
            </a:stretch>
          </a:blipFill>
        </p:spPr>
      </p:sp>
      <p:sp>
        <p:nvSpPr>
          <p:cNvPr name="TextBox 4" id="4"/>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POWER BI DASHBOARD (3)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706" y="4514765"/>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6701746" y="8616481"/>
            <a:ext cx="535737" cy="727544"/>
          </a:xfrm>
          <a:custGeom>
            <a:avLst/>
            <a:gdLst/>
            <a:ahLst/>
            <a:cxnLst/>
            <a:rect r="r" b="b" t="t" l="l"/>
            <a:pathLst>
              <a:path h="727544" w="535737">
                <a:moveTo>
                  <a:pt x="0" y="0"/>
                </a:moveTo>
                <a:lnTo>
                  <a:pt x="535736" y="0"/>
                </a:lnTo>
                <a:lnTo>
                  <a:pt x="535736" y="727544"/>
                </a:lnTo>
                <a:lnTo>
                  <a:pt x="0" y="7275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006882" y="4728792"/>
            <a:ext cx="16230600" cy="651099"/>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HAVE A NICE DAY!</a:t>
            </a:r>
          </a:p>
        </p:txBody>
      </p:sp>
      <p:sp>
        <p:nvSpPr>
          <p:cNvPr name="TextBox 5" id="5"/>
          <p:cNvSpPr txBox="true"/>
          <p:nvPr/>
        </p:nvSpPr>
        <p:spPr>
          <a:xfrm rot="0">
            <a:off x="850974" y="2332416"/>
            <a:ext cx="16408332" cy="2084083"/>
          </a:xfrm>
          <a:prstGeom prst="rect">
            <a:avLst/>
          </a:prstGeom>
        </p:spPr>
        <p:txBody>
          <a:bodyPr anchor="t" rtlCol="false" tIns="0" lIns="0" bIns="0" rIns="0">
            <a:spAutoFit/>
          </a:bodyPr>
          <a:lstStyle/>
          <a:p>
            <a:pPr algn="l">
              <a:lnSpc>
                <a:spcPts val="15250"/>
              </a:lnSpc>
            </a:pPr>
            <a:r>
              <a:rPr lang="en-US" sz="16758" spc="83">
                <a:solidFill>
                  <a:srgbClr val="2B2C30"/>
                </a:solidFill>
                <a:latin typeface="Playfair Display"/>
                <a:ea typeface="Playfair Display"/>
                <a:cs typeface="Playfair Display"/>
                <a:sym typeface="Playfair Display"/>
              </a:rPr>
              <a:t>Thank you!</a:t>
            </a:r>
          </a:p>
        </p:txBody>
      </p:sp>
      <p:sp>
        <p:nvSpPr>
          <p:cNvPr name="TextBox 6" id="6"/>
          <p:cNvSpPr txBox="true"/>
          <p:nvPr/>
        </p:nvSpPr>
        <p:spPr>
          <a:xfrm rot="0">
            <a:off x="1006882" y="8041005"/>
            <a:ext cx="7862435" cy="1303020"/>
          </a:xfrm>
          <a:prstGeom prst="rect">
            <a:avLst/>
          </a:prstGeom>
        </p:spPr>
        <p:txBody>
          <a:bodyPr anchor="t" rtlCol="false" tIns="0" lIns="0" bIns="0" rIns="0">
            <a:spAutoFit/>
          </a:bodyPr>
          <a:lstStyle/>
          <a:p>
            <a:pPr algn="l">
              <a:lnSpc>
                <a:spcPts val="3450"/>
              </a:lnSpc>
            </a:pPr>
            <a:r>
              <a:rPr lang="en-US" sz="2300">
                <a:solidFill>
                  <a:srgbClr val="2B2C30"/>
                </a:solidFill>
                <a:latin typeface="Public Sans"/>
                <a:ea typeface="Public Sans"/>
                <a:cs typeface="Public Sans"/>
                <a:sym typeface="Public Sans"/>
              </a:rPr>
              <a:t>Aditya Singh</a:t>
            </a:r>
          </a:p>
          <a:p>
            <a:pPr algn="l">
              <a:lnSpc>
                <a:spcPts val="3450"/>
              </a:lnSpc>
            </a:pPr>
            <a:r>
              <a:rPr lang="en-US" sz="2300">
                <a:solidFill>
                  <a:srgbClr val="2B2C30"/>
                </a:solidFill>
                <a:latin typeface="Public Sans"/>
                <a:ea typeface="Public Sans"/>
                <a:cs typeface="Public Sans"/>
                <a:sym typeface="Public Sans"/>
              </a:rPr>
              <a:t>csaditya44@gmail.com</a:t>
            </a:r>
          </a:p>
          <a:p>
            <a:pPr algn="l">
              <a:lnSpc>
                <a:spcPts val="3450"/>
              </a:lnSpc>
            </a:pPr>
            <a:r>
              <a:rPr lang="en-US" sz="2300">
                <a:solidFill>
                  <a:srgbClr val="2B2C30"/>
                </a:solidFill>
                <a:latin typeface="Public Sans"/>
                <a:ea typeface="Public Sans"/>
                <a:cs typeface="Public Sans"/>
                <a:sym typeface="Public Sans"/>
              </a:rPr>
              <a:t>(+91) 7379356275</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16407" y="2181545"/>
            <a:ext cx="16242893" cy="6924675"/>
          </a:xfrm>
          <a:prstGeom prst="rect">
            <a:avLst/>
          </a:prstGeom>
        </p:spPr>
        <p:txBody>
          <a:bodyPr anchor="t" rtlCol="false" tIns="0" lIns="0" bIns="0" rIns="0">
            <a:spAutoFit/>
          </a:bodyPr>
          <a:lstStyle/>
          <a:p>
            <a:pPr algn="l">
              <a:lnSpc>
                <a:spcPts val="3900"/>
              </a:lnSpc>
            </a:pPr>
            <a:r>
              <a:rPr lang="en-US" sz="3000" spc="15">
                <a:solidFill>
                  <a:srgbClr val="2B2C30"/>
                </a:solidFill>
                <a:latin typeface="Playfair Display"/>
                <a:ea typeface="Playfair Display"/>
                <a:cs typeface="Playfair Display"/>
                <a:sym typeface="Playfair Display"/>
              </a:rPr>
              <a:t>Welcome! Today, we’ll explore Amazon's extensive sales data, providing a snapshot of its global operations.</a:t>
            </a:r>
          </a:p>
          <a:p>
            <a:pPr algn="l">
              <a:lnSpc>
                <a:spcPts val="3900"/>
              </a:lnSpc>
            </a:pPr>
          </a:p>
          <a:p>
            <a:pPr algn="l" marL="647700" indent="-323850" lvl="1">
              <a:lnSpc>
                <a:spcPts val="3900"/>
              </a:lnSpc>
              <a:buFont typeface="Arial"/>
              <a:buChar char="•"/>
            </a:pPr>
            <a:r>
              <a:rPr lang="en-US" sz="3000" spc="15">
                <a:solidFill>
                  <a:srgbClr val="2B2C30"/>
                </a:solidFill>
                <a:latin typeface="Playfair Display"/>
                <a:ea typeface="Playfair Display"/>
                <a:cs typeface="Playfair Display"/>
                <a:sym typeface="Playfair Display"/>
              </a:rPr>
              <a:t>Global Reach: Sales data across regions and countries showcase Amazon's expansive market presence.</a:t>
            </a:r>
          </a:p>
          <a:p>
            <a:pPr algn="l" marL="647700" indent="-323850" lvl="1">
              <a:lnSpc>
                <a:spcPts val="3900"/>
              </a:lnSpc>
              <a:buFont typeface="Arial"/>
              <a:buChar char="•"/>
            </a:pPr>
            <a:r>
              <a:rPr lang="en-US" sz="3000" spc="15">
                <a:solidFill>
                  <a:srgbClr val="2B2C30"/>
                </a:solidFill>
                <a:latin typeface="Playfair Display"/>
                <a:ea typeface="Playfair Display"/>
                <a:cs typeface="Playfair Display"/>
                <a:sym typeface="Playfair Display"/>
              </a:rPr>
              <a:t>Product Variety: Diverse item types highlight consumer preferences and product performance.</a:t>
            </a:r>
          </a:p>
          <a:p>
            <a:pPr algn="l" marL="647700" indent="-323850" lvl="1">
              <a:lnSpc>
                <a:spcPts val="3900"/>
              </a:lnSpc>
              <a:buFont typeface="Arial"/>
              <a:buChar char="•"/>
            </a:pPr>
            <a:r>
              <a:rPr lang="en-US" sz="3000" spc="15">
                <a:solidFill>
                  <a:srgbClr val="2B2C30"/>
                </a:solidFill>
                <a:latin typeface="Playfair Display"/>
                <a:ea typeface="Playfair Display"/>
                <a:cs typeface="Playfair Display"/>
                <a:sym typeface="Playfair Display"/>
              </a:rPr>
              <a:t>Sales Channels: Insights into both online and offline sales pathways.</a:t>
            </a:r>
          </a:p>
          <a:p>
            <a:pPr algn="l" marL="647700" indent="-323850" lvl="1">
              <a:lnSpc>
                <a:spcPts val="3900"/>
              </a:lnSpc>
              <a:buFont typeface="Arial"/>
              <a:buChar char="•"/>
            </a:pPr>
            <a:r>
              <a:rPr lang="en-US" sz="3000" spc="15">
                <a:solidFill>
                  <a:srgbClr val="2B2C30"/>
                </a:solidFill>
                <a:latin typeface="Playfair Display"/>
                <a:ea typeface="Playfair Display"/>
                <a:cs typeface="Playfair Display"/>
                <a:sym typeface="Playfair Display"/>
              </a:rPr>
              <a:t>Operational Metrics: Tracking order and shipment details to understand logistics efficiency.</a:t>
            </a:r>
          </a:p>
          <a:p>
            <a:pPr algn="l" marL="647700" indent="-323850" lvl="1">
              <a:lnSpc>
                <a:spcPts val="3900"/>
              </a:lnSpc>
              <a:buFont typeface="Arial"/>
              <a:buChar char="•"/>
            </a:pPr>
            <a:r>
              <a:rPr lang="en-US" sz="3000" spc="15">
                <a:solidFill>
                  <a:srgbClr val="2B2C30"/>
                </a:solidFill>
                <a:latin typeface="Playfair Display"/>
                <a:ea typeface="Playfair Display"/>
                <a:cs typeface="Playfair Display"/>
                <a:sym typeface="Playfair Display"/>
              </a:rPr>
              <a:t>Financial Performance: Comprehensive data on revenue, costs, and profits.</a:t>
            </a:r>
          </a:p>
          <a:p>
            <a:pPr algn="l">
              <a:lnSpc>
                <a:spcPts val="3900"/>
              </a:lnSpc>
            </a:pPr>
          </a:p>
          <a:p>
            <a:pPr algn="l">
              <a:lnSpc>
                <a:spcPts val="3900"/>
              </a:lnSpc>
            </a:pPr>
            <a:r>
              <a:rPr lang="en-US" sz="3000" spc="15">
                <a:solidFill>
                  <a:srgbClr val="2B2C30"/>
                </a:solidFill>
                <a:latin typeface="Playfair Display"/>
                <a:ea typeface="Playfair Display"/>
                <a:cs typeface="Playfair Display"/>
                <a:sym typeface="Playfair Display"/>
              </a:rPr>
              <a:t>This dataset is a window into Amazon’s strategic operations and market dynamics. Let's dive in and uncover the insights.</a:t>
            </a:r>
          </a:p>
        </p:txBody>
      </p:sp>
      <p:sp>
        <p:nvSpPr>
          <p:cNvPr name="TextBox 3" id="3"/>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INTRODUCTION</a:t>
            </a:r>
          </a:p>
        </p:txBody>
      </p:sp>
      <p:sp>
        <p:nvSpPr>
          <p:cNvPr name="AutoShape 4" id="4"/>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IMPORTANT KPIS</a:t>
            </a:r>
          </a:p>
        </p:txBody>
      </p:sp>
      <p:sp>
        <p:nvSpPr>
          <p:cNvPr name="AutoShape 3" id="3"/>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4" id="4"/>
          <p:cNvSpPr txBox="true"/>
          <p:nvPr/>
        </p:nvSpPr>
        <p:spPr>
          <a:xfrm rot="0">
            <a:off x="1028700" y="2205139"/>
            <a:ext cx="7877184" cy="5867273"/>
          </a:xfrm>
          <a:prstGeom prst="rect">
            <a:avLst/>
          </a:prstGeom>
        </p:spPr>
        <p:txBody>
          <a:bodyPr anchor="t" rtlCol="false" tIns="0" lIns="0" bIns="0" rIns="0">
            <a:spAutoFit/>
          </a:bodyPr>
          <a:lstStyle/>
          <a:p>
            <a:pPr algn="l" marL="604519" indent="-302260" lvl="1">
              <a:lnSpc>
                <a:spcPts val="5235"/>
              </a:lnSpc>
              <a:buFont typeface="Arial"/>
              <a:buChar char="•"/>
            </a:pPr>
            <a:r>
              <a:rPr lang="en-US" sz="2799">
                <a:solidFill>
                  <a:srgbClr val="2B2C30"/>
                </a:solidFill>
                <a:latin typeface="Public Sans"/>
                <a:ea typeface="Public Sans"/>
                <a:cs typeface="Public Sans"/>
                <a:sym typeface="Public Sans"/>
              </a:rPr>
              <a:t>Total Profit</a:t>
            </a:r>
          </a:p>
          <a:p>
            <a:pPr algn="l" marL="604519" indent="-302260" lvl="1">
              <a:lnSpc>
                <a:spcPts val="5235"/>
              </a:lnSpc>
              <a:buFont typeface="Arial"/>
              <a:buChar char="•"/>
            </a:pPr>
            <a:r>
              <a:rPr lang="en-US" sz="2799">
                <a:solidFill>
                  <a:srgbClr val="2B2C30"/>
                </a:solidFill>
                <a:latin typeface="Public Sans"/>
                <a:ea typeface="Public Sans"/>
                <a:cs typeface="Public Sans"/>
                <a:sym typeface="Public Sans"/>
              </a:rPr>
              <a:t>Total Revenue</a:t>
            </a:r>
          </a:p>
          <a:p>
            <a:pPr algn="l" marL="604519" indent="-302260" lvl="1">
              <a:lnSpc>
                <a:spcPts val="5235"/>
              </a:lnSpc>
              <a:buFont typeface="Arial"/>
              <a:buChar char="•"/>
            </a:pPr>
            <a:r>
              <a:rPr lang="en-US" sz="2799">
                <a:solidFill>
                  <a:srgbClr val="2B2C30"/>
                </a:solidFill>
                <a:latin typeface="Public Sans"/>
                <a:ea typeface="Public Sans"/>
                <a:cs typeface="Public Sans"/>
                <a:sym typeface="Public Sans"/>
              </a:rPr>
              <a:t>Units Sold</a:t>
            </a:r>
          </a:p>
          <a:p>
            <a:pPr algn="l" marL="604519" indent="-302260" lvl="1">
              <a:lnSpc>
                <a:spcPts val="5235"/>
              </a:lnSpc>
              <a:buFont typeface="Arial"/>
              <a:buChar char="•"/>
            </a:pPr>
            <a:r>
              <a:rPr lang="en-US" sz="2799">
                <a:solidFill>
                  <a:srgbClr val="2B2C30"/>
                </a:solidFill>
                <a:latin typeface="Public Sans"/>
                <a:ea typeface="Public Sans"/>
                <a:cs typeface="Public Sans"/>
                <a:sym typeface="Public Sans"/>
              </a:rPr>
              <a:t>Unit Cost</a:t>
            </a:r>
          </a:p>
          <a:p>
            <a:pPr algn="l" marL="604519" indent="-302260" lvl="1">
              <a:lnSpc>
                <a:spcPts val="5235"/>
              </a:lnSpc>
              <a:buFont typeface="Arial"/>
              <a:buChar char="•"/>
            </a:pPr>
            <a:r>
              <a:rPr lang="en-US" sz="2799">
                <a:solidFill>
                  <a:srgbClr val="2B2C30"/>
                </a:solidFill>
                <a:latin typeface="Public Sans"/>
                <a:ea typeface="Public Sans"/>
                <a:cs typeface="Public Sans"/>
                <a:sym typeface="Public Sans"/>
              </a:rPr>
              <a:t>Unit Price</a:t>
            </a:r>
          </a:p>
          <a:p>
            <a:pPr algn="l" marL="604519" indent="-302260" lvl="1">
              <a:lnSpc>
                <a:spcPts val="5235"/>
              </a:lnSpc>
              <a:buFont typeface="Arial"/>
              <a:buChar char="•"/>
            </a:pPr>
            <a:r>
              <a:rPr lang="en-US" sz="2799">
                <a:solidFill>
                  <a:srgbClr val="2B2C30"/>
                </a:solidFill>
                <a:latin typeface="Public Sans"/>
                <a:ea typeface="Public Sans"/>
                <a:cs typeface="Public Sans"/>
                <a:sym typeface="Public Sans"/>
              </a:rPr>
              <a:t>Sales Channel</a:t>
            </a:r>
          </a:p>
          <a:p>
            <a:pPr algn="l" marL="604519" indent="-302260" lvl="1">
              <a:lnSpc>
                <a:spcPts val="5235"/>
              </a:lnSpc>
              <a:buFont typeface="Arial"/>
              <a:buChar char="•"/>
            </a:pPr>
            <a:r>
              <a:rPr lang="en-US" sz="2799">
                <a:solidFill>
                  <a:srgbClr val="2B2C30"/>
                </a:solidFill>
                <a:latin typeface="Public Sans"/>
                <a:ea typeface="Public Sans"/>
                <a:cs typeface="Public Sans"/>
                <a:sym typeface="Public Sans"/>
              </a:rPr>
              <a:t>Region</a:t>
            </a:r>
          </a:p>
          <a:p>
            <a:pPr algn="l" marL="604519" indent="-302260" lvl="1">
              <a:lnSpc>
                <a:spcPts val="5235"/>
              </a:lnSpc>
              <a:buFont typeface="Arial"/>
              <a:buChar char="•"/>
            </a:pPr>
            <a:r>
              <a:rPr lang="en-US" sz="2799">
                <a:solidFill>
                  <a:srgbClr val="2B2C30"/>
                </a:solidFill>
                <a:latin typeface="Public Sans"/>
                <a:ea typeface="Public Sans"/>
                <a:cs typeface="Public Sans"/>
                <a:sym typeface="Public Sans"/>
              </a:rPr>
              <a:t>Country</a:t>
            </a:r>
          </a:p>
          <a:p>
            <a:pPr algn="l" marL="604519" indent="-302260" lvl="1">
              <a:lnSpc>
                <a:spcPts val="5235"/>
              </a:lnSpc>
              <a:buFont typeface="Arial"/>
              <a:buChar char="•"/>
            </a:pPr>
            <a:r>
              <a:rPr lang="en-US" sz="2799">
                <a:solidFill>
                  <a:srgbClr val="2B2C30"/>
                </a:solidFill>
                <a:latin typeface="Public Sans"/>
                <a:ea typeface="Public Sans"/>
                <a:cs typeface="Public Sans"/>
                <a:sym typeface="Public Sans"/>
              </a:rPr>
              <a:t>Item Type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7086597"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9681579" y="2312790"/>
            <a:ext cx="7020166" cy="5148917"/>
          </a:xfrm>
          <a:custGeom>
            <a:avLst/>
            <a:gdLst/>
            <a:ahLst/>
            <a:cxnLst/>
            <a:rect r="r" b="b" t="t" l="l"/>
            <a:pathLst>
              <a:path h="5148917" w="7020166">
                <a:moveTo>
                  <a:pt x="0" y="0"/>
                </a:moveTo>
                <a:lnTo>
                  <a:pt x="7020167" y="0"/>
                </a:lnTo>
                <a:lnTo>
                  <a:pt x="7020167" y="5148917"/>
                </a:lnTo>
                <a:lnTo>
                  <a:pt x="0" y="5148917"/>
                </a:lnTo>
                <a:lnTo>
                  <a:pt x="0" y="0"/>
                </a:lnTo>
                <a:close/>
              </a:path>
            </a:pathLst>
          </a:custGeom>
          <a:blipFill>
            <a:blip r:embed="rId2"/>
            <a:stretch>
              <a:fillRect l="0" t="0" r="0" b="0"/>
            </a:stretch>
          </a:blipFill>
        </p:spPr>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ORDER ID VS UNITS SOLD</a:t>
            </a:r>
          </a:p>
        </p:txBody>
      </p:sp>
      <p:sp>
        <p:nvSpPr>
          <p:cNvPr name="TextBox 5" id="5"/>
          <p:cNvSpPr txBox="true"/>
          <p:nvPr/>
        </p:nvSpPr>
        <p:spPr>
          <a:xfrm rot="0">
            <a:off x="1006871" y="2227065"/>
            <a:ext cx="7877184" cy="3646170"/>
          </a:xfrm>
          <a:prstGeom prst="rect">
            <a:avLst/>
          </a:prstGeom>
        </p:spPr>
        <p:txBody>
          <a:bodyPr anchor="t" rtlCol="false" tIns="0" lIns="0" bIns="0" rIns="0">
            <a:spAutoFit/>
          </a:bodyPr>
          <a:lstStyle/>
          <a:p>
            <a:pPr algn="l">
              <a:lnSpc>
                <a:spcPts val="4199"/>
              </a:lnSpc>
            </a:pPr>
            <a:r>
              <a:rPr lang="en-US" sz="2799">
                <a:solidFill>
                  <a:srgbClr val="2B2C30"/>
                </a:solidFill>
                <a:latin typeface="Public Sans"/>
                <a:ea typeface="Public Sans"/>
                <a:cs typeface="Public Sans"/>
                <a:sym typeface="Public Sans"/>
              </a:rPr>
              <a:t>The scatter plot shows the relationship between Order ID and Units Sold. The data points are scattered widely, indicating no clear correlation between the order ID sequence and the number of units sold. This suggests that sales volume varies independently of the order IDs.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7086597"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9553969" y="2312790"/>
            <a:ext cx="8388517" cy="4379845"/>
          </a:xfrm>
          <a:custGeom>
            <a:avLst/>
            <a:gdLst/>
            <a:ahLst/>
            <a:cxnLst/>
            <a:rect r="r" b="b" t="t" l="l"/>
            <a:pathLst>
              <a:path h="4379845" w="8388517">
                <a:moveTo>
                  <a:pt x="0" y="0"/>
                </a:moveTo>
                <a:lnTo>
                  <a:pt x="8388516" y="0"/>
                </a:lnTo>
                <a:lnTo>
                  <a:pt x="8388516" y="4379845"/>
                </a:lnTo>
                <a:lnTo>
                  <a:pt x="0" y="4379845"/>
                </a:lnTo>
                <a:lnTo>
                  <a:pt x="0" y="0"/>
                </a:lnTo>
                <a:close/>
              </a:path>
            </a:pathLst>
          </a:custGeom>
          <a:blipFill>
            <a:blip r:embed="rId2"/>
            <a:stretch>
              <a:fillRect l="0" t="0" r="0" b="0"/>
            </a:stretch>
          </a:blipFill>
        </p:spPr>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COUNT OF ORDERS BY REGION</a:t>
            </a:r>
          </a:p>
        </p:txBody>
      </p:sp>
      <p:sp>
        <p:nvSpPr>
          <p:cNvPr name="TextBox 5" id="5"/>
          <p:cNvSpPr txBox="true"/>
          <p:nvPr/>
        </p:nvSpPr>
        <p:spPr>
          <a:xfrm rot="0">
            <a:off x="1028689" y="2217540"/>
            <a:ext cx="8115311" cy="4303039"/>
          </a:xfrm>
          <a:prstGeom prst="rect">
            <a:avLst/>
          </a:prstGeom>
        </p:spPr>
        <p:txBody>
          <a:bodyPr anchor="t" rtlCol="false" tIns="0" lIns="0" bIns="0" rIns="0">
            <a:spAutoFit/>
          </a:bodyPr>
          <a:lstStyle/>
          <a:p>
            <a:pPr algn="l">
              <a:lnSpc>
                <a:spcPts val="4326"/>
              </a:lnSpc>
            </a:pPr>
            <a:r>
              <a:rPr lang="en-US" sz="2884">
                <a:solidFill>
                  <a:srgbClr val="2B2C30"/>
                </a:solidFill>
                <a:latin typeface="Public Sans"/>
                <a:ea typeface="Public Sans"/>
                <a:cs typeface="Public Sans"/>
                <a:sym typeface="Public Sans"/>
              </a:rPr>
              <a:t>The bar chart illustrates the total cost distribution across different regions. Sub-Saharan Africa incurs the highest cost, followed by Europe and the Middle East and North Africa. Other regions like North America, Central America and the Caribbean, Australia and Oceania, and Asia show significantly lower total costs in comparison.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7086597"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9505730" y="2312790"/>
            <a:ext cx="7753570" cy="4608765"/>
          </a:xfrm>
          <a:custGeom>
            <a:avLst/>
            <a:gdLst/>
            <a:ahLst/>
            <a:cxnLst/>
            <a:rect r="r" b="b" t="t" l="l"/>
            <a:pathLst>
              <a:path h="4608765" w="7753570">
                <a:moveTo>
                  <a:pt x="0" y="0"/>
                </a:moveTo>
                <a:lnTo>
                  <a:pt x="7753570" y="0"/>
                </a:lnTo>
                <a:lnTo>
                  <a:pt x="7753570" y="4608765"/>
                </a:lnTo>
                <a:lnTo>
                  <a:pt x="0" y="4608765"/>
                </a:lnTo>
                <a:lnTo>
                  <a:pt x="0" y="0"/>
                </a:lnTo>
                <a:close/>
              </a:path>
            </a:pathLst>
          </a:custGeom>
          <a:blipFill>
            <a:blip r:embed="rId2"/>
            <a:stretch>
              <a:fillRect l="0" t="0" r="0" b="0"/>
            </a:stretch>
          </a:blipFill>
        </p:spPr>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SALES AND PROFIT BY ITEM TYPE</a:t>
            </a:r>
          </a:p>
        </p:txBody>
      </p:sp>
      <p:sp>
        <p:nvSpPr>
          <p:cNvPr name="TextBox 5" id="5"/>
          <p:cNvSpPr txBox="true"/>
          <p:nvPr/>
        </p:nvSpPr>
        <p:spPr>
          <a:xfrm rot="0">
            <a:off x="1028689" y="2227065"/>
            <a:ext cx="7877184" cy="4170045"/>
          </a:xfrm>
          <a:prstGeom prst="rect">
            <a:avLst/>
          </a:prstGeom>
        </p:spPr>
        <p:txBody>
          <a:bodyPr anchor="t" rtlCol="false" tIns="0" lIns="0" bIns="0" rIns="0">
            <a:spAutoFit/>
          </a:bodyPr>
          <a:lstStyle/>
          <a:p>
            <a:pPr algn="l">
              <a:lnSpc>
                <a:spcPts val="4199"/>
              </a:lnSpc>
            </a:pPr>
            <a:r>
              <a:rPr lang="en-US" sz="2799">
                <a:solidFill>
                  <a:srgbClr val="2B2C30"/>
                </a:solidFill>
                <a:latin typeface="Public Sans"/>
                <a:ea typeface="Public Sans"/>
                <a:cs typeface="Public Sans"/>
                <a:sym typeface="Public Sans"/>
              </a:rPr>
              <a:t>The scatter plot shows the relationship between Units Sold and Total Profit for different item types. A positive correlation is evident, as higher units sold generally lead to higher total profit. Each point represents a specific item type's performance, indicating that increased sales volume tends to result in increased profitability.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7086597"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9144000" y="2312790"/>
            <a:ext cx="8300119" cy="4965359"/>
          </a:xfrm>
          <a:custGeom>
            <a:avLst/>
            <a:gdLst/>
            <a:ahLst/>
            <a:cxnLst/>
            <a:rect r="r" b="b" t="t" l="l"/>
            <a:pathLst>
              <a:path h="4965359" w="8300119">
                <a:moveTo>
                  <a:pt x="0" y="0"/>
                </a:moveTo>
                <a:lnTo>
                  <a:pt x="8300119" y="0"/>
                </a:lnTo>
                <a:lnTo>
                  <a:pt x="8300119" y="4965359"/>
                </a:lnTo>
                <a:lnTo>
                  <a:pt x="0" y="4965359"/>
                </a:lnTo>
                <a:lnTo>
                  <a:pt x="0" y="0"/>
                </a:lnTo>
                <a:close/>
              </a:path>
            </a:pathLst>
          </a:custGeom>
          <a:blipFill>
            <a:blip r:embed="rId2"/>
            <a:stretch>
              <a:fillRect l="0" t="0" r="0" b="0"/>
            </a:stretch>
          </a:blipFill>
        </p:spPr>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ITEM TYPE BY TOTAL PROFIT</a:t>
            </a:r>
          </a:p>
        </p:txBody>
      </p:sp>
      <p:sp>
        <p:nvSpPr>
          <p:cNvPr name="TextBox 5" id="5"/>
          <p:cNvSpPr txBox="true"/>
          <p:nvPr/>
        </p:nvSpPr>
        <p:spPr>
          <a:xfrm rot="0">
            <a:off x="1028689" y="2227065"/>
            <a:ext cx="7877184" cy="3646170"/>
          </a:xfrm>
          <a:prstGeom prst="rect">
            <a:avLst/>
          </a:prstGeom>
        </p:spPr>
        <p:txBody>
          <a:bodyPr anchor="t" rtlCol="false" tIns="0" lIns="0" bIns="0" rIns="0">
            <a:spAutoFit/>
          </a:bodyPr>
          <a:lstStyle/>
          <a:p>
            <a:pPr algn="l">
              <a:lnSpc>
                <a:spcPts val="4199"/>
              </a:lnSpc>
            </a:pPr>
            <a:r>
              <a:rPr lang="en-US" sz="2799">
                <a:solidFill>
                  <a:srgbClr val="2B2C30"/>
                </a:solidFill>
                <a:latin typeface="Public Sans"/>
                <a:ea typeface="Public Sans"/>
                <a:cs typeface="Public Sans"/>
                <a:sym typeface="Public Sans"/>
              </a:rPr>
              <a:t>The bar chart displays the Total Profit for various item types. Cosmetics and Household items generate the highest profits, while Fruits and Snacks contribute the least. Office Supplies and Baby Food also show significant profits, whereas Personal Care and Meat have relatively lower profitability.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028700" y="1965957"/>
            <a:ext cx="13939464" cy="7846658"/>
          </a:xfrm>
          <a:custGeom>
            <a:avLst/>
            <a:gdLst/>
            <a:ahLst/>
            <a:cxnLst/>
            <a:rect r="r" b="b" t="t" l="l"/>
            <a:pathLst>
              <a:path h="7846658" w="13939464">
                <a:moveTo>
                  <a:pt x="0" y="0"/>
                </a:moveTo>
                <a:lnTo>
                  <a:pt x="13939464" y="0"/>
                </a:lnTo>
                <a:lnTo>
                  <a:pt x="13939464" y="7846658"/>
                </a:lnTo>
                <a:lnTo>
                  <a:pt x="0" y="7846658"/>
                </a:lnTo>
                <a:lnTo>
                  <a:pt x="0" y="0"/>
                </a:lnTo>
                <a:close/>
              </a:path>
            </a:pathLst>
          </a:custGeom>
          <a:blipFill>
            <a:blip r:embed="rId2"/>
            <a:stretch>
              <a:fillRect l="0" t="0" r="0" b="0"/>
            </a:stretch>
          </a:blipFill>
        </p:spPr>
      </p:sp>
      <p:sp>
        <p:nvSpPr>
          <p:cNvPr name="TextBox 4" id="4"/>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POWER BI DASHBOARD (1)</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006871" y="1965957"/>
            <a:ext cx="13938328" cy="7825505"/>
          </a:xfrm>
          <a:custGeom>
            <a:avLst/>
            <a:gdLst/>
            <a:ahLst/>
            <a:cxnLst/>
            <a:rect r="r" b="b" t="t" l="l"/>
            <a:pathLst>
              <a:path h="7825505" w="13938328">
                <a:moveTo>
                  <a:pt x="0" y="0"/>
                </a:moveTo>
                <a:lnTo>
                  <a:pt x="13938328" y="0"/>
                </a:lnTo>
                <a:lnTo>
                  <a:pt x="13938328" y="7825506"/>
                </a:lnTo>
                <a:lnTo>
                  <a:pt x="0" y="7825506"/>
                </a:lnTo>
                <a:lnTo>
                  <a:pt x="0" y="0"/>
                </a:lnTo>
                <a:close/>
              </a:path>
            </a:pathLst>
          </a:custGeom>
          <a:blipFill>
            <a:blip r:embed="rId2"/>
            <a:stretch>
              <a:fillRect l="0" t="0" r="0" b="0"/>
            </a:stretch>
          </a:blipFill>
        </p:spPr>
      </p:sp>
      <p:sp>
        <p:nvSpPr>
          <p:cNvPr name="TextBox 4" id="4"/>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sz="3714" spc="843">
                <a:solidFill>
                  <a:srgbClr val="2B2C30"/>
                </a:solidFill>
                <a:latin typeface="Public Sans Bold"/>
                <a:ea typeface="Public Sans Bold"/>
                <a:cs typeface="Public Sans Bold"/>
                <a:sym typeface="Public Sans Bold"/>
              </a:rPr>
              <a:t>POWER BI DASHBOARD (2)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DAGKXx828RM</dc:identifier>
  <dcterms:modified xsi:type="dcterms:W3CDTF">2011-08-01T06:04:30Z</dcterms:modified>
  <cp:revision>1</cp:revision>
  <dc:title>Cream Neutral Minimalist New Business Pitch Deck Presentation</dc:title>
</cp:coreProperties>
</file>

<file path=docProps/thumbnail.jpeg>
</file>